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84" r:id="rId4"/>
    <p:sldId id="264" r:id="rId5"/>
    <p:sldId id="262" r:id="rId6"/>
    <p:sldId id="281" r:id="rId7"/>
    <p:sldId id="282" r:id="rId8"/>
    <p:sldId id="283" r:id="rId9"/>
    <p:sldId id="272" r:id="rId10"/>
    <p:sldId id="265" r:id="rId11"/>
    <p:sldId id="259" r:id="rId12"/>
    <p:sldId id="258" r:id="rId13"/>
    <p:sldId id="267" r:id="rId14"/>
    <p:sldId id="257" r:id="rId15"/>
    <p:sldId id="275" r:id="rId16"/>
    <p:sldId id="280" r:id="rId17"/>
    <p:sldId id="287" r:id="rId18"/>
    <p:sldId id="288" r:id="rId19"/>
    <p:sldId id="279" r:id="rId20"/>
    <p:sldId id="276" r:id="rId21"/>
    <p:sldId id="289" r:id="rId22"/>
    <p:sldId id="286" r:id="rId23"/>
    <p:sldId id="285" r:id="rId24"/>
    <p:sldId id="290" r:id="rId25"/>
    <p:sldId id="268" r:id="rId26"/>
    <p:sldId id="277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1"/>
    <p:restoredTop sz="94709"/>
  </p:normalViewPr>
  <p:slideViewPr>
    <p:cSldViewPr snapToGrid="0">
      <p:cViewPr varScale="1">
        <p:scale>
          <a:sx n="106" d="100"/>
          <a:sy n="106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8CD21-8529-A649-8281-9A7573E87BEE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A7B12-3462-024B-A118-FE69DD698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a412044d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a412044d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332097BA-9E74-8321-F8DF-8F7A16C1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a412044d2_1_7:notes">
            <a:extLst>
              <a:ext uri="{FF2B5EF4-FFF2-40B4-BE49-F238E27FC236}">
                <a16:creationId xmlns:a16="http://schemas.microsoft.com/office/drawing/2014/main" id="{92F33381-2C09-F233-C4C6-233DE1FFFC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a412044d2_1_7:notes">
            <a:extLst>
              <a:ext uri="{FF2B5EF4-FFF2-40B4-BE49-F238E27FC236}">
                <a16:creationId xmlns:a16="http://schemas.microsoft.com/office/drawing/2014/main" id="{CB8457CD-8CDE-F0C5-E489-65857636CC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3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4B0CE-3A62-B3BE-9A92-721BC0B6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D1BA4-BAD4-2724-D8DA-93F98F16B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2838A-D9F2-BEE9-E582-A29A1D59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0B7AD-93DA-0C16-6935-7BA6F408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61D3E-827C-FC52-953C-7F8ADDDC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3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9B8F-20CB-5F96-2432-1FD12B8E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13ABC-B6F5-280A-D1CB-FB25EA561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5E6F1-67E2-D082-E2A7-BF06DD52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8036A-FC6C-5311-0EC7-76196A72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CC78A-BF9E-CB3D-D2A7-54504C82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44A01-AB51-4CC6-9641-A3D168054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6BD90-BAB6-7A7D-B5EA-999353B0C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0B66D-6415-8B63-B268-5A6AD74F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F7DA6-FA6F-3751-4992-F4925299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2AB3C-B185-7636-9766-AF33A31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4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84F1-CA53-6D82-A1AF-4991EE95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22AC5-5CC2-6DB9-B9EA-8A713F25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F2EB-1ADC-91F7-1756-A5B63334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22849-8A5D-99B4-6DC4-DE2848C81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676D0-29F5-4736-6008-AE32ADB7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15C2-F49C-0D27-DF40-3666D600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B865-C282-9ACD-29D0-57ECA11FE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9B37D-23B3-61E4-97F4-5A9579D5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69D1C-841B-6BE2-182C-B24F7907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EE4FF-42F7-BFD0-CC63-01F481B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36E4-2270-D019-D20A-5E0FCA6E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8289E-05C0-CA58-6C0E-D193BD7C8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EE62C-DACE-CF0C-D310-CD0D153BF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C7815-CE42-BF35-5E9A-F76F1888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63CC-22A7-9AB3-22C7-30114D65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FEE20-191D-3514-EE68-CA70589D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4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E0AE-3A1E-F2E9-0032-9B25DC6C3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B3E6C-50E7-5091-F057-2C6BCBD73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C5996-CD7D-F0FA-3AC8-F990B030D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59D43-72F1-AD21-156F-97F3AEF47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0AF00-856C-F9C8-4E42-AC4A779D7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B29067-7F67-330F-40D0-47B3B3C32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0C3-CB6E-2F6E-C471-045FC43D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B2C96-CC01-448B-EF8F-51A58B2B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5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1D7B-F387-FF0E-1092-D8BA1E5D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94656-F2B0-19ED-7FFF-E74AC678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44031-870C-B711-0B88-EB93D549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B5539-2D42-0AC8-32B6-C5ADA0B0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5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C7BD5E-F1B6-C46C-A9A4-877FE333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95E02-D20D-687F-8BFD-891EAF22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28CFD-D023-B2C6-B43E-98EECC1F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41CA-37C1-D68F-87CA-5BC6988A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FF261-ADC1-66CA-AF3D-4BA4F6DD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49164-48CF-066C-91C4-4AB3F7011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09C03-291A-E4EE-4A47-70551FE5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C9A55-58D3-BF80-DAFD-FDB57392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CEFE9-5AD9-1A16-F147-E31DB33F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5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4DC7-7EAD-5D00-460F-F5858A6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BE8EC-4C1B-BBD4-5D4A-A7D05E38E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DC986-456B-9A18-AB06-9EA939D4E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32995-5527-2B94-9BA4-B9632B08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D0E50-408F-D749-0483-6C196D25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5E0FF-9AEB-E4A1-E0A2-5888A139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0707C-9BE3-93AB-69B6-EA1FC255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B7A8E-FCA5-FC66-93CD-EF3C7058B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A5921-43C0-1A4D-788B-027157D0C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8381-C13C-AB42-8E9E-B10A517E919A}" type="datetimeFigureOut">
              <a:rPr lang="en-US" smtClean="0"/>
              <a:t>6/11/25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E7BDB-CDB1-F80D-23AA-9821E5AD8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4DEE-B77C-D36D-8B66-6745BCB24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D4083-C11E-394F-8577-D74D83892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2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en-us/research/people/chunglin/" TargetMode="External"/><Relationship Id="rId3" Type="http://schemas.openxmlformats.org/officeDocument/2006/relationships/hyperlink" Target="https://slowfast-vgen.github.io/" TargetMode="External"/><Relationship Id="rId7" Type="http://schemas.openxmlformats.org/officeDocument/2006/relationships/hyperlink" Target="https://sites.google.com/site/kevinlin311tw/me" TargetMode="External"/><Relationship Id="rId12" Type="http://schemas.openxmlformats.org/officeDocument/2006/relationships/hyperlink" Target="https://www.microsoft.com/en-us/research/people/lijuanw/" TargetMode="External"/><Relationship Id="rId2" Type="http://schemas.openxmlformats.org/officeDocument/2006/relationships/hyperlink" Target="https://evelinehong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icrosoft.com/en-us/research/people/linjli/" TargetMode="External"/><Relationship Id="rId11" Type="http://schemas.openxmlformats.org/officeDocument/2006/relationships/hyperlink" Target="http://www.stat.ucla.edu/~ywu/" TargetMode="External"/><Relationship Id="rId5" Type="http://schemas.openxmlformats.org/officeDocument/2006/relationships/hyperlink" Target="http://web.cs.ucla.edu/~kwchang/" TargetMode="External"/><Relationship Id="rId10" Type="http://schemas.openxmlformats.org/officeDocument/2006/relationships/hyperlink" Target="https://zyang-ur.github.io/" TargetMode="External"/><Relationship Id="rId4" Type="http://schemas.openxmlformats.org/officeDocument/2006/relationships/hyperlink" Target="https://www.yhzhai.com/" TargetMode="External"/><Relationship Id="rId9" Type="http://schemas.openxmlformats.org/officeDocument/2006/relationships/hyperlink" Target="https://jianfengwang.m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56BFB8-8FB0-3B7E-75BA-90C48A825DC9}"/>
              </a:ext>
            </a:extLst>
          </p:cNvPr>
          <p:cNvSpPr txBox="1"/>
          <p:nvPr/>
        </p:nvSpPr>
        <p:spPr>
          <a:xfrm>
            <a:off x="315310" y="135647"/>
            <a:ext cx="11876690" cy="6722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875"/>
              </a:lnSpc>
              <a:spcBef>
                <a:spcPts val="1500"/>
              </a:spcBef>
              <a:buNone/>
            </a:pPr>
            <a:r>
              <a:rPr lang="en-US" sz="4800" b="1" i="0" dirty="0" err="1">
                <a:solidFill>
                  <a:srgbClr val="4D4D4D"/>
                </a:solidFill>
                <a:effectLst/>
                <a:latin typeface="Varela Round" panose="020F0502020204030204" pitchFamily="34" charset="0"/>
              </a:rPr>
              <a:t>SlowFast-Vgen</a:t>
            </a:r>
            <a:endParaRPr lang="en-US" sz="4800" b="1" i="0" dirty="0">
              <a:solidFill>
                <a:srgbClr val="4D4D4D"/>
              </a:solidFill>
              <a:effectLst/>
              <a:latin typeface="Varela Round" panose="020F0502020204030204" pitchFamily="34" charset="0"/>
            </a:endParaRPr>
          </a:p>
          <a:p>
            <a:pPr algn="ctr">
              <a:lnSpc>
                <a:spcPts val="3300"/>
              </a:lnSpc>
              <a:spcBef>
                <a:spcPts val="1500"/>
              </a:spcBef>
              <a:buNone/>
            </a:pPr>
            <a:r>
              <a:rPr lang="en-US" sz="28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Slow-Fast Learning for Action-Conditioned Long Video Generation</a:t>
            </a:r>
          </a:p>
          <a:p>
            <a:pPr algn="ctr">
              <a:lnSpc>
                <a:spcPts val="3300"/>
              </a:lnSpc>
              <a:spcBef>
                <a:spcPts val="1500"/>
              </a:spcBef>
              <a:buNone/>
            </a:pPr>
            <a:r>
              <a:rPr lang="en-US" sz="20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Workshop on Generative Models for Computer Vision, CVPR 2025</a:t>
            </a:r>
          </a:p>
          <a:p>
            <a:pPr algn="ctr">
              <a:lnSpc>
                <a:spcPts val="3300"/>
              </a:lnSpc>
              <a:spcBef>
                <a:spcPts val="1500"/>
              </a:spcBef>
              <a:buNone/>
            </a:pPr>
            <a:endParaRPr lang="en-US" sz="20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1" i="0" u="sng" dirty="0">
                <a:solidFill>
                  <a:srgbClr val="7030A0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Yining Hong</a:t>
            </a:r>
            <a:r>
              <a:rPr lang="en-US" b="1" i="0" u="sng" baseline="30000" dirty="0">
                <a:solidFill>
                  <a:srgbClr val="7030A0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b="1" i="0" dirty="0">
              <a:solidFill>
                <a:srgbClr val="7030A0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3"/>
              </a:rPr>
              <a:t>Beide Liu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3"/>
              </a:rPr>
              <a:t>1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3"/>
              </a:rPr>
              <a:t>Maxine Wu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3"/>
              </a:rPr>
              <a:t>1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4"/>
              </a:rPr>
              <a:t>Yuanhao Zhai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4"/>
              </a:rPr>
              <a:t>3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5"/>
              </a:rPr>
              <a:t>Kai-Wei Chang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5"/>
              </a:rPr>
              <a:t>1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6"/>
              </a:rPr>
              <a:t>Linjie Li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6"/>
              </a:rPr>
              <a:t>2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7"/>
              </a:rPr>
              <a:t>Kevin Lin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7"/>
              </a:rPr>
              <a:t>2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8"/>
              </a:rPr>
              <a:t>Chung-Ching Lin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8"/>
              </a:rPr>
              <a:t>2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9"/>
              </a:rPr>
              <a:t>Jianfeng Wang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9"/>
              </a:rPr>
              <a:t>2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10"/>
              </a:rPr>
              <a:t>Zhengyuan Yang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10"/>
              </a:rPr>
              <a:t>2,⧺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1" i="0" u="sng" dirty="0">
                <a:solidFill>
                  <a:srgbClr val="7030A0"/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Yingnian Wu</a:t>
            </a:r>
            <a:r>
              <a:rPr lang="en-US" b="1" i="0" u="sng" baseline="30000" dirty="0">
                <a:solidFill>
                  <a:srgbClr val="7030A0"/>
                </a:solidFill>
                <a:effectLst/>
                <a:latin typeface="Open Sans" panose="020B0606030504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1,⧺</a:t>
            </a:r>
            <a:endParaRPr lang="en-US" b="1" i="0" dirty="0">
              <a:solidFill>
                <a:srgbClr val="7030A0"/>
              </a:solidFill>
              <a:effectLst/>
              <a:latin typeface="Open Sans" panose="020B0606030504020204" pitchFamily="34" charset="0"/>
            </a:endParaRPr>
          </a:p>
          <a:p>
            <a:pPr algn="ctr">
              <a:buNone/>
            </a:pPr>
            <a:r>
              <a:rPr lang="en-US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12"/>
              </a:rPr>
              <a:t>Lijuan Wang</a:t>
            </a:r>
            <a:r>
              <a:rPr lang="en-US" b="0" i="0" u="sng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12"/>
              </a:rPr>
              <a:t>2,⧺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/>
            <a:br>
              <a:rPr lang="en-US" dirty="0"/>
            </a:br>
            <a:r>
              <a:rPr lang="en-US" b="0" i="0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UCLA       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Microsoft Research       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State University of New York at Buffalo      </a:t>
            </a:r>
            <a:b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⧺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Equal Advising</a:t>
            </a:r>
          </a:p>
        </p:txBody>
      </p:sp>
    </p:spTree>
    <p:extLst>
      <p:ext uri="{BB962C8B-B14F-4D97-AF65-F5344CB8AC3E}">
        <p14:creationId xmlns:p14="http://schemas.microsoft.com/office/powerpoint/2010/main" val="342548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DB32-1A48-85AC-A0BE-B8EEE404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E1C4B-4C3F-6B6F-832B-8B907D3B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57" y="2032067"/>
            <a:ext cx="11131686" cy="17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1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B0AD-E790-F673-DDA8-FDB352BD7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slow1.mp4">
            <a:hlinkClick r:id="" action="ppaction://media"/>
            <a:extLst>
              <a:ext uri="{FF2B5EF4-FFF2-40B4-BE49-F238E27FC236}">
                <a16:creationId xmlns:a16="http://schemas.microsoft.com/office/drawing/2014/main" id="{0DF5654A-9534-A9E7-56F9-F6AC6EE27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3170"/>
            <a:ext cx="12192000" cy="38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D1B1-292E-A5CF-A2BB-6E00E570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main_video.mp4">
            <a:hlinkClick r:id="" action="ppaction://media"/>
            <a:extLst>
              <a:ext uri="{FF2B5EF4-FFF2-40B4-BE49-F238E27FC236}">
                <a16:creationId xmlns:a16="http://schemas.microsoft.com/office/drawing/2014/main" id="{55294130-3E82-AA29-A0A6-3BE36392E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32" y="0"/>
            <a:ext cx="1054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7F9F6-875F-A746-B0C7-6DBE663B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fast1.mp4">
            <a:hlinkClick r:id="" action="ppaction://media"/>
            <a:extLst>
              <a:ext uri="{FF2B5EF4-FFF2-40B4-BE49-F238E27FC236}">
                <a16:creationId xmlns:a16="http://schemas.microsoft.com/office/drawing/2014/main" id="{FA30C3CC-26C3-D74B-F1C7-0E4DAC2ED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00" y="0"/>
            <a:ext cx="1054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8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3203D-CF9A-6C8F-F41F-E3F59992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fast2.mp4">
            <a:hlinkClick r:id="" action="ppaction://media"/>
            <a:extLst>
              <a:ext uri="{FF2B5EF4-FFF2-40B4-BE49-F238E27FC236}">
                <a16:creationId xmlns:a16="http://schemas.microsoft.com/office/drawing/2014/main" id="{1C31A044-CF8E-F4DB-6849-2AE78B9FBB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2DCC5-708D-D36F-962D-7773BDD86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F1B83-E771-FD3C-42E1-6DF48632E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4926"/>
            <a:ext cx="12176643" cy="4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DCC1-99E0-82AE-11FA-087E457B2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84B48-C30E-6542-5E15-0CE3CC76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97665"/>
            <a:ext cx="12201559" cy="186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286467" y="202267"/>
            <a:ext cx="936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Video Navigation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4" name="Google Shape;64;p14" title="ezgif-69b2b19d61e4f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967" y="1753167"/>
            <a:ext cx="2731333" cy="27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579200" y="4609401"/>
            <a:ext cx="16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Random walk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862033" y="4609401"/>
            <a:ext cx="1928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Goal Reaching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7" name="Google Shape;67;p14" title="ezgif-72377a354690d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234" y="1753167"/>
            <a:ext cx="2731333" cy="273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3FE6D-C6B0-1CCB-A62D-EE729571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690C46-0015-5D26-349A-C1F7D0B711E2}"/>
              </a:ext>
            </a:extLst>
          </p:cNvPr>
          <p:cNvSpPr txBox="1"/>
          <p:nvPr/>
        </p:nvSpPr>
        <p:spPr>
          <a:xfrm>
            <a:off x="1066799" y="1857197"/>
            <a:ext cx="1005840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Broader Context: Generative Model for Computer Vision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 and video generation, synthetic data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Model-based inference and 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3D, object trajectories, cognitive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Formulation: generative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latent variables.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 local parameters.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and learning based on generative likelihood (or surrogates)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guided by reward or value, instance-level test-time optimization. </a:t>
            </a:r>
          </a:p>
        </p:txBody>
      </p:sp>
    </p:spTree>
    <p:extLst>
      <p:ext uri="{BB962C8B-B14F-4D97-AF65-F5344CB8AC3E}">
        <p14:creationId xmlns:p14="http://schemas.microsoft.com/office/powerpoint/2010/main" val="414716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48E6A-C7DC-8990-CF1F-899AD5E08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E2D45D-C243-31F8-C1B0-98FDF21F11FA}"/>
              </a:ext>
            </a:extLst>
          </p:cNvPr>
          <p:cNvSpPr txBox="1"/>
          <p:nvPr/>
        </p:nvSpPr>
        <p:spPr>
          <a:xfrm>
            <a:off x="361393" y="410846"/>
            <a:ext cx="1146921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Broader Context: Computation at four different time scales</a:t>
            </a:r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Reaction / reflex / feedforward /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thinking S1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Planning / reasoning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latent variables /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thinking S2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(prefrontal cortex)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Cognitive map / episodic memory / local parameters/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learning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(hippocampus)</a:t>
            </a:r>
          </a:p>
          <a:p>
            <a:pPr marL="342900" indent="-3429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Long-term consolidation / global parameters /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learning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(neocortex)</a:t>
            </a:r>
          </a:p>
          <a:p>
            <a:endParaRPr lang="en-US" dirty="0"/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intelligence: learned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algorithm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as inference and (4) as learning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(2) and (3): end-to-end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approximate short-cut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Residual stream, (3) In-context learning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intelligence: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explicit algorithm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slow thinking and fast learning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generalist and adaptive, less reliance on data size and quality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fine-tuning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out of domain generalization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                                test-time, instance-level fine-tuning or adaptation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" descr="Where are memories stored in the brain? - Queensland Brain Institute -  University of Queensland">
            <a:extLst>
              <a:ext uri="{FF2B5EF4-FFF2-40B4-BE49-F238E27FC236}">
                <a16:creationId xmlns:a16="http://schemas.microsoft.com/office/drawing/2014/main" id="{13BB46EF-5E7B-28B4-8B83-1148A0F4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990" y="199291"/>
            <a:ext cx="1516948" cy="11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5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E2735-DE9B-2030-4307-2BFB7C795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peline">
            <a:extLst>
              <a:ext uri="{FF2B5EF4-FFF2-40B4-BE49-F238E27FC236}">
                <a16:creationId xmlns:a16="http://schemas.microsoft.com/office/drawing/2014/main" id="{1C70F5FB-F31D-F518-5619-2A178853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12192000" cy="6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14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1E111-75E7-5A90-DC89-9C576D4F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B542D8-C426-EBE2-66EE-42E30E6C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2024097"/>
            <a:ext cx="6301079" cy="360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AB82C1-8BC1-B09F-1C00-A5438E0C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95" y="2389940"/>
            <a:ext cx="3767695" cy="207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0F268-BD90-02B1-AFAA-B55DA7B2BD09}"/>
              </a:ext>
            </a:extLst>
          </p:cNvPr>
          <p:cNvSpPr txBox="1"/>
          <p:nvPr/>
        </p:nvSpPr>
        <p:spPr>
          <a:xfrm>
            <a:off x="927895" y="403857"/>
            <a:ext cx="7782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planning / reasoning / slow thinking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(prefrontal cortex)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Cognitive map / episodic memory / fast learning (hippocampus)</a:t>
            </a:r>
          </a:p>
        </p:txBody>
      </p:sp>
    </p:spTree>
    <p:extLst>
      <p:ext uri="{BB962C8B-B14F-4D97-AF65-F5344CB8AC3E}">
        <p14:creationId xmlns:p14="http://schemas.microsoft.com/office/powerpoint/2010/main" val="2366855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5F539-6DC9-6A9F-6317-15130F1E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95" y="643466"/>
            <a:ext cx="99146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0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9EC70-5D2D-302D-6334-9904D045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863E83-6E3A-92F9-1965-35CFCD73E790}"/>
              </a:ext>
            </a:extLst>
          </p:cNvPr>
          <p:cNvSpPr txBox="1"/>
          <p:nvPr/>
        </p:nvSpPr>
        <p:spPr>
          <a:xfrm>
            <a:off x="914400" y="5486400"/>
            <a:ext cx="1036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Times"/>
              </a:rPr>
              <a:t>Zhao, M*; Xu, D*; Kong, D*; Zhang, W-H; Wu, Y N (2025) Place Cells as Proximity-Preserving Embeddings: From Multi-Scale Random Walk to Straight-Forward Path Planning. 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B9C674-538F-D5C9-F73F-44C716EA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1678970"/>
            <a:ext cx="5578846" cy="311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8D5A-B622-CD84-DD2A-D76AAA48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09" y="1042826"/>
            <a:ext cx="5821519" cy="37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277DB-CF61-D3A9-0274-499ACDB1E162}"/>
              </a:ext>
            </a:extLst>
          </p:cNvPr>
          <p:cNvSpPr txBox="1"/>
          <p:nvPr/>
        </p:nvSpPr>
        <p:spPr>
          <a:xfrm>
            <a:off x="281354" y="521099"/>
            <a:ext cx="10761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"/>
              </a:rPr>
              <a:t>Place Cells: 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"/>
              </a:rPr>
              <a:t>latent space preserving proximity p(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Times"/>
              </a:rPr>
              <a:t>y|x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"/>
              </a:rPr>
              <a:t>, t), straight-forward planning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06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CB942-0CEF-63CE-2E77-E3F142D4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AA0862-3DA9-9E97-B399-075AF7FF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9" y="1664903"/>
            <a:ext cx="9404700" cy="37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201B8-7485-801B-8BC9-9EE127B0921C}"/>
              </a:ext>
            </a:extLst>
          </p:cNvPr>
          <p:cNvSpPr txBox="1"/>
          <p:nvPr/>
        </p:nvSpPr>
        <p:spPr>
          <a:xfrm>
            <a:off x="597877" y="5686392"/>
            <a:ext cx="10996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Times"/>
              </a:rPr>
              <a:t>Xu, D; Gao, R; Zhang, W-H; Wei, X-X; Wu, Y N (2025) On Conformal Isometry of Grid Cells: Learning Distance-Preserving Position Embedding. International Conference on Learning Representations (ICLR)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DBF31-777B-4ACF-3DFB-0614C87ADC3E}"/>
              </a:ext>
            </a:extLst>
          </p:cNvPr>
          <p:cNvSpPr txBox="1"/>
          <p:nvPr/>
        </p:nvSpPr>
        <p:spPr>
          <a:xfrm>
            <a:off x="597876" y="443969"/>
            <a:ext cx="9542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"/>
              </a:rPr>
              <a:t>Grid Cells: 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"/>
              </a:rPr>
              <a:t>latent space preserving distance, 2D coordinate / linear basis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D61630-DB8D-6DDF-6302-15F2C73A108E}"/>
              </a:ext>
            </a:extLst>
          </p:cNvPr>
          <p:cNvSpPr txBox="1"/>
          <p:nvPr/>
        </p:nvSpPr>
        <p:spPr>
          <a:xfrm>
            <a:off x="4584031" y="973596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h(x, t) = W(t) g(x)</a:t>
            </a:r>
          </a:p>
        </p:txBody>
      </p:sp>
    </p:spTree>
    <p:extLst>
      <p:ext uri="{BB962C8B-B14F-4D97-AF65-F5344CB8AC3E}">
        <p14:creationId xmlns:p14="http://schemas.microsoft.com/office/powerpoint/2010/main" val="2818366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BB8FF26D-DB82-DFF9-6748-247AFB41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52C23851-E03B-ADE0-7E7C-5948410747F2}"/>
              </a:ext>
            </a:extLst>
          </p:cNvPr>
          <p:cNvSpPr txBox="1"/>
          <p:nvPr/>
        </p:nvSpPr>
        <p:spPr>
          <a:xfrm>
            <a:off x="286467" y="202267"/>
            <a:ext cx="936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Video Navigation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4" name="Google Shape;64;p14" title="ezgif-69b2b19d61e4f9.gif">
            <a:extLst>
              <a:ext uri="{FF2B5EF4-FFF2-40B4-BE49-F238E27FC236}">
                <a16:creationId xmlns:a16="http://schemas.microsoft.com/office/drawing/2014/main" id="{700F4C9B-0099-3622-5847-E59D3015FE6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967" y="1753167"/>
            <a:ext cx="2731333" cy="27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A925B138-D829-5A3F-ACFA-CB30C9742310}"/>
              </a:ext>
            </a:extLst>
          </p:cNvPr>
          <p:cNvSpPr txBox="1"/>
          <p:nvPr/>
        </p:nvSpPr>
        <p:spPr>
          <a:xfrm>
            <a:off x="2579200" y="4609401"/>
            <a:ext cx="16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Random walk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E9CA7327-B688-6DAC-41DE-8A0DC8E7022B}"/>
              </a:ext>
            </a:extLst>
          </p:cNvPr>
          <p:cNvSpPr txBox="1"/>
          <p:nvPr/>
        </p:nvSpPr>
        <p:spPr>
          <a:xfrm>
            <a:off x="6862033" y="4609401"/>
            <a:ext cx="1928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Goal Reaching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7" name="Google Shape;67;p14" title="ezgif-72377a354690d2.gif">
            <a:extLst>
              <a:ext uri="{FF2B5EF4-FFF2-40B4-BE49-F238E27FC236}">
                <a16:creationId xmlns:a16="http://schemas.microsoft.com/office/drawing/2014/main" id="{F7A1D792-0D9E-8907-E158-289945584B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234" y="1753167"/>
            <a:ext cx="2731333" cy="273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599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08C4A-949F-A818-584E-285C92F7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  <a:extLst>
              <a:ext uri="{FF2B5EF4-FFF2-40B4-BE49-F238E27FC236}">
                <a16:creationId xmlns:a16="http://schemas.microsoft.com/office/drawing/2014/main" id="{55591D2D-4855-A836-07F0-B56FA2207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723" y="1182016"/>
            <a:ext cx="7989277" cy="4493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1B263-AE7E-AC01-4A76-5AADA61F8027}"/>
              </a:ext>
            </a:extLst>
          </p:cNvPr>
          <p:cNvSpPr txBox="1"/>
          <p:nvPr/>
        </p:nvSpPr>
        <p:spPr>
          <a:xfrm>
            <a:off x="1049215" y="5720861"/>
            <a:ext cx="10093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Times"/>
              </a:rPr>
              <a:t>Noh, D*; Kong, D*; Zhao, M; Lizarraga, A; Xie, J; Wu, Y N^; Hong, D^ (2025) Latent Adaptive Planner for Dynamic Manipulation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66D92-CFE1-0B0B-A6B9-7A9886738107}"/>
              </a:ext>
            </a:extLst>
          </p:cNvPr>
          <p:cNvSpPr txBox="1"/>
          <p:nvPr/>
        </p:nvSpPr>
        <p:spPr>
          <a:xfrm>
            <a:off x="421556" y="719488"/>
            <a:ext cx="1134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"/>
              </a:rPr>
              <a:t>Latent Plan Models: 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"/>
              </a:rPr>
              <a:t>planning = gradient in latent space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76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3373D-D7E2-2CAD-E947-ADC126C37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70C386-C643-0ADC-5D09-280F0B92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8" y="1488829"/>
            <a:ext cx="4604345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328162-4A05-6D79-1938-7AA0A607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57" y="1488829"/>
            <a:ext cx="6572127" cy="36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D50D87-2615-268A-172C-26098B513B30}"/>
              </a:ext>
            </a:extLst>
          </p:cNvPr>
          <p:cNvSpPr txBox="1"/>
          <p:nvPr/>
        </p:nvSpPr>
        <p:spPr>
          <a:xfrm>
            <a:off x="527539" y="5726612"/>
            <a:ext cx="11664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Times"/>
              </a:rPr>
              <a:t>Kong, D*; Zhao, M*; Xu, D*; Pang, B; Wang, S; Honig, E; Si, Z; Li, C; Xie, J^; Xie, S^; Wu, Y N^ (2025) Latent Thought Models with Variational Bayes Inference Time Computation. International Conference on Machine Learning (ICML)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BB7FD-0943-2755-566C-8D68BF308A96}"/>
              </a:ext>
            </a:extLst>
          </p:cNvPr>
          <p:cNvSpPr txBox="1"/>
          <p:nvPr/>
        </p:nvSpPr>
        <p:spPr>
          <a:xfrm>
            <a:off x="421556" y="719488"/>
            <a:ext cx="1134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"/>
              </a:rPr>
              <a:t>Latent Thought Language Models: 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"/>
              </a:rPr>
              <a:t>reasoning = gradient in latent space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910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EB4B-B701-8660-F897-917265214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06A8C-0D61-9E90-C621-260A7EE294B4}"/>
              </a:ext>
            </a:extLst>
          </p:cNvPr>
          <p:cNvSpPr txBox="1"/>
          <p:nvPr/>
        </p:nvSpPr>
        <p:spPr>
          <a:xfrm>
            <a:off x="1066799" y="1857197"/>
            <a:ext cx="1005840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Computer Vision with Computation at four different time scales</a:t>
            </a:r>
          </a:p>
          <a:p>
            <a:endParaRPr lang="en-US" sz="2000" dirty="0"/>
          </a:p>
          <a:p>
            <a:pPr marL="342900" indent="-342900">
              <a:buAutoNum type="arabicParenBoth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Reaction / reflex /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feedforward 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thinking S1</a:t>
            </a:r>
          </a:p>
          <a:p>
            <a:pPr marL="342900" indent="-342900">
              <a:buAutoNum type="arabicParenBoth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Planning / reasoning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variables/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thinking S2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(prefrontal cortex)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Cognitive map / episodic memory / local parameters /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learning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(hippocampus)</a:t>
            </a:r>
          </a:p>
          <a:p>
            <a:pPr marL="342900" indent="-342900">
              <a:buAutoNum type="arabicParenBoth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Long-term consolidation / global parameters /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learning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(neocortex)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 for computer vision?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 model (4) to support (1), with (2) and (3) hidden in residual stream.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 model (4) to support (1), and explicit (2) and (3) for out-of-domain adaptation.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Where are memories stored in the brain? - Queensland Brain Institute -  University of Queensland">
            <a:extLst>
              <a:ext uri="{FF2B5EF4-FFF2-40B4-BE49-F238E27FC236}">
                <a16:creationId xmlns:a16="http://schemas.microsoft.com/office/drawing/2014/main" id="{12DF4B45-15D6-7D3A-85A4-5162A642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14" y="257342"/>
            <a:ext cx="2070183" cy="15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7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4BEE-23ED-2F3D-4C38-ED1C424DD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65368-06ED-872A-0549-3775DD965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5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6B181-AF3A-B382-3D35-E84D8C2C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E2C55-F555-9EF5-A09C-88DE10B6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41131"/>
            <a:ext cx="7772400" cy="57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665A-5804-66C1-F755-B532AAE9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peline">
            <a:extLst>
              <a:ext uri="{FF2B5EF4-FFF2-40B4-BE49-F238E27FC236}">
                <a16:creationId xmlns:a16="http://schemas.microsoft.com/office/drawing/2014/main" id="{DF7E48A8-C842-CAEE-287B-EC0B8A73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329"/>
            <a:ext cx="121920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4497D6-6D65-A9AC-1548-07701309B743}"/>
              </a:ext>
            </a:extLst>
          </p:cNvPr>
          <p:cNvSpPr txBox="1"/>
          <p:nvPr/>
        </p:nvSpPr>
        <p:spPr>
          <a:xfrm>
            <a:off x="803030" y="5778561"/>
            <a:ext cx="1058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 learning: test-time instance-level fine-tuning for </a:t>
            </a:r>
            <a:r>
              <a:rPr lang="en-US" sz="2400" b="1" dirty="0"/>
              <a:t>out-of-domain adaptation</a:t>
            </a:r>
          </a:p>
        </p:txBody>
      </p:sp>
    </p:spTree>
    <p:extLst>
      <p:ext uri="{BB962C8B-B14F-4D97-AF65-F5344CB8AC3E}">
        <p14:creationId xmlns:p14="http://schemas.microsoft.com/office/powerpoint/2010/main" val="199920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C541C-4862-EAA7-9AFF-8DAE75AB5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72517-917C-E7F6-72F9-DF6A7BD0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37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8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90E8-E399-35CC-18F1-632D5A8A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D21E7-D6D1-F574-FFF0-AAC7096F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24" y="12032"/>
            <a:ext cx="9019151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098C-1612-F9AE-2DBE-991FFA2D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2A523-FCE1-402B-1082-6D7E87BB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40" y="0"/>
            <a:ext cx="7649560" cy="5731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510D8-EF4B-DFAA-BF78-DCBB89A415A5}"/>
              </a:ext>
            </a:extLst>
          </p:cNvPr>
          <p:cNvSpPr txBox="1"/>
          <p:nvPr/>
        </p:nvSpPr>
        <p:spPr>
          <a:xfrm>
            <a:off x="803030" y="5778561"/>
            <a:ext cx="1058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Slow-Fast learning: slow learning supports fast learning adaptation, meta-learning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4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817E-3327-F6BA-2DD1-B6B65A6D1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9052B-1085-150B-7ADA-CD9BC0B13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2704"/>
            <a:ext cx="12229665" cy="3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4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703</Words>
  <Application>Microsoft Macintosh PowerPoint</Application>
  <PresentationFormat>Widescreen</PresentationFormat>
  <Paragraphs>78</Paragraphs>
  <Slides>27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Times</vt:lpstr>
      <vt:lpstr>Aptos</vt:lpstr>
      <vt:lpstr>Arial</vt:lpstr>
      <vt:lpstr>Calibri</vt:lpstr>
      <vt:lpstr>Calibri Light</vt:lpstr>
      <vt:lpstr>Open Sans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yingnian wu</cp:lastModifiedBy>
  <cp:revision>42</cp:revision>
  <dcterms:created xsi:type="dcterms:W3CDTF">2025-05-28T17:19:15Z</dcterms:created>
  <dcterms:modified xsi:type="dcterms:W3CDTF">2025-06-12T03:49:06Z</dcterms:modified>
</cp:coreProperties>
</file>